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36576000" cy="29260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88"/>
    <p:restoredTop sz="94690"/>
  </p:normalViewPr>
  <p:slideViewPr>
    <p:cSldViewPr snapToGrid="0" snapToObjects="1">
      <p:cViewPr>
        <p:scale>
          <a:sx n="59" d="100"/>
          <a:sy n="59" d="100"/>
        </p:scale>
        <p:origin x="-6608" y="-60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4788749"/>
            <a:ext cx="31089600" cy="10187093"/>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15368695"/>
            <a:ext cx="27432000" cy="7064585"/>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89BE9AD-912D-404D-A375-496D5F80D793}" type="datetimeFigureOut">
              <a:rPr lang="en-US" smtClean="0"/>
              <a:t>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0FF898-947B-744D-BD0E-439FE9B4B023}" type="slidenum">
              <a:rPr lang="en-US" smtClean="0"/>
              <a:t>‹#›</a:t>
            </a:fld>
            <a:endParaRPr lang="en-US"/>
          </a:p>
        </p:txBody>
      </p:sp>
    </p:spTree>
    <p:extLst>
      <p:ext uri="{BB962C8B-B14F-4D97-AF65-F5344CB8AC3E}">
        <p14:creationId xmlns:p14="http://schemas.microsoft.com/office/powerpoint/2010/main" val="504736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9BE9AD-912D-404D-A375-496D5F80D793}" type="datetimeFigureOut">
              <a:rPr lang="en-US" smtClean="0"/>
              <a:t>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0FF898-947B-744D-BD0E-439FE9B4B023}" type="slidenum">
              <a:rPr lang="en-US" smtClean="0"/>
              <a:t>‹#›</a:t>
            </a:fld>
            <a:endParaRPr lang="en-US"/>
          </a:p>
        </p:txBody>
      </p:sp>
    </p:spTree>
    <p:extLst>
      <p:ext uri="{BB962C8B-B14F-4D97-AF65-F5344CB8AC3E}">
        <p14:creationId xmlns:p14="http://schemas.microsoft.com/office/powerpoint/2010/main" val="3244636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557867"/>
            <a:ext cx="7886700" cy="2479717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1557867"/>
            <a:ext cx="23202900" cy="24797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9BE9AD-912D-404D-A375-496D5F80D793}" type="datetimeFigureOut">
              <a:rPr lang="en-US" smtClean="0"/>
              <a:t>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0FF898-947B-744D-BD0E-439FE9B4B023}" type="slidenum">
              <a:rPr lang="en-US" smtClean="0"/>
              <a:t>‹#›</a:t>
            </a:fld>
            <a:endParaRPr lang="en-US"/>
          </a:p>
        </p:txBody>
      </p:sp>
    </p:spTree>
    <p:extLst>
      <p:ext uri="{BB962C8B-B14F-4D97-AF65-F5344CB8AC3E}">
        <p14:creationId xmlns:p14="http://schemas.microsoft.com/office/powerpoint/2010/main" val="1092927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9BE9AD-912D-404D-A375-496D5F80D793}" type="datetimeFigureOut">
              <a:rPr lang="en-US" smtClean="0"/>
              <a:t>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0FF898-947B-744D-BD0E-439FE9B4B023}" type="slidenum">
              <a:rPr lang="en-US" smtClean="0"/>
              <a:t>‹#›</a:t>
            </a:fld>
            <a:endParaRPr lang="en-US"/>
          </a:p>
        </p:txBody>
      </p:sp>
    </p:spTree>
    <p:extLst>
      <p:ext uri="{BB962C8B-B14F-4D97-AF65-F5344CB8AC3E}">
        <p14:creationId xmlns:p14="http://schemas.microsoft.com/office/powerpoint/2010/main" val="761502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7294888"/>
            <a:ext cx="31546800" cy="12171678"/>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19581715"/>
            <a:ext cx="31546800" cy="6400798"/>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9BE9AD-912D-404D-A375-496D5F80D793}" type="datetimeFigureOut">
              <a:rPr lang="en-US" smtClean="0"/>
              <a:t>12/4/19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0FF898-947B-744D-BD0E-439FE9B4B023}" type="slidenum">
              <a:rPr lang="en-US" smtClean="0"/>
              <a:t>‹#›</a:t>
            </a:fld>
            <a:endParaRPr lang="en-US"/>
          </a:p>
        </p:txBody>
      </p:sp>
    </p:spTree>
    <p:extLst>
      <p:ext uri="{BB962C8B-B14F-4D97-AF65-F5344CB8AC3E}">
        <p14:creationId xmlns:p14="http://schemas.microsoft.com/office/powerpoint/2010/main" val="261184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7789333"/>
            <a:ext cx="15544800" cy="18565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7789333"/>
            <a:ext cx="15544800" cy="18565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9BE9AD-912D-404D-A375-496D5F80D793}" type="datetimeFigureOut">
              <a:rPr lang="en-US" smtClean="0"/>
              <a:t>12/4/19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0FF898-947B-744D-BD0E-439FE9B4B023}" type="slidenum">
              <a:rPr lang="en-US" smtClean="0"/>
              <a:t>‹#›</a:t>
            </a:fld>
            <a:endParaRPr lang="en-US"/>
          </a:p>
        </p:txBody>
      </p:sp>
    </p:spTree>
    <p:extLst>
      <p:ext uri="{BB962C8B-B14F-4D97-AF65-F5344CB8AC3E}">
        <p14:creationId xmlns:p14="http://schemas.microsoft.com/office/powerpoint/2010/main" val="2347530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557873"/>
            <a:ext cx="31546800" cy="5655735"/>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7172962"/>
            <a:ext cx="15473360" cy="351535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2519368" y="10688320"/>
            <a:ext cx="15473360" cy="157209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7172962"/>
            <a:ext cx="15549564" cy="351535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16602" y="10688320"/>
            <a:ext cx="15549564" cy="157209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9BE9AD-912D-404D-A375-496D5F80D793}" type="datetimeFigureOut">
              <a:rPr lang="en-US" smtClean="0"/>
              <a:t>12/4/19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0FF898-947B-744D-BD0E-439FE9B4B023}" type="slidenum">
              <a:rPr lang="en-US" smtClean="0"/>
              <a:t>‹#›</a:t>
            </a:fld>
            <a:endParaRPr lang="en-US"/>
          </a:p>
        </p:txBody>
      </p:sp>
    </p:spTree>
    <p:extLst>
      <p:ext uri="{BB962C8B-B14F-4D97-AF65-F5344CB8AC3E}">
        <p14:creationId xmlns:p14="http://schemas.microsoft.com/office/powerpoint/2010/main" val="2206223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9BE9AD-912D-404D-A375-496D5F80D793}" type="datetimeFigureOut">
              <a:rPr lang="en-US" smtClean="0"/>
              <a:t>12/4/19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0FF898-947B-744D-BD0E-439FE9B4B023}" type="slidenum">
              <a:rPr lang="en-US" smtClean="0"/>
              <a:t>‹#›</a:t>
            </a:fld>
            <a:endParaRPr lang="en-US"/>
          </a:p>
        </p:txBody>
      </p:sp>
    </p:spTree>
    <p:extLst>
      <p:ext uri="{BB962C8B-B14F-4D97-AF65-F5344CB8AC3E}">
        <p14:creationId xmlns:p14="http://schemas.microsoft.com/office/powerpoint/2010/main" val="4284252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9BE9AD-912D-404D-A375-496D5F80D793}" type="datetimeFigureOut">
              <a:rPr lang="en-US" smtClean="0"/>
              <a:t>12/4/19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0FF898-947B-744D-BD0E-439FE9B4B023}" type="slidenum">
              <a:rPr lang="en-US" smtClean="0"/>
              <a:t>‹#›</a:t>
            </a:fld>
            <a:endParaRPr lang="en-US"/>
          </a:p>
        </p:txBody>
      </p:sp>
    </p:spTree>
    <p:extLst>
      <p:ext uri="{BB962C8B-B14F-4D97-AF65-F5344CB8AC3E}">
        <p14:creationId xmlns:p14="http://schemas.microsoft.com/office/powerpoint/2010/main" val="3750294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950720"/>
            <a:ext cx="11796712" cy="682752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4213020"/>
            <a:ext cx="18516600" cy="20794133"/>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8778240"/>
            <a:ext cx="11796712" cy="16262775"/>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289BE9AD-912D-404D-A375-496D5F80D793}" type="datetimeFigureOut">
              <a:rPr lang="en-US" smtClean="0"/>
              <a:t>12/4/19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0FF898-947B-744D-BD0E-439FE9B4B023}" type="slidenum">
              <a:rPr lang="en-US" smtClean="0"/>
              <a:t>‹#›</a:t>
            </a:fld>
            <a:endParaRPr lang="en-US"/>
          </a:p>
        </p:txBody>
      </p:sp>
    </p:spTree>
    <p:extLst>
      <p:ext uri="{BB962C8B-B14F-4D97-AF65-F5344CB8AC3E}">
        <p14:creationId xmlns:p14="http://schemas.microsoft.com/office/powerpoint/2010/main" val="2882306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950720"/>
            <a:ext cx="11796712" cy="682752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4213020"/>
            <a:ext cx="18516600" cy="20794133"/>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endParaRPr lang="en-US" dirty="0"/>
          </a:p>
        </p:txBody>
      </p:sp>
      <p:sp>
        <p:nvSpPr>
          <p:cNvPr id="4" name="Text Placeholder 3"/>
          <p:cNvSpPr>
            <a:spLocks noGrp="1"/>
          </p:cNvSpPr>
          <p:nvPr>
            <p:ph type="body" sz="half" idx="2"/>
          </p:nvPr>
        </p:nvSpPr>
        <p:spPr>
          <a:xfrm>
            <a:off x="2519364" y="8778240"/>
            <a:ext cx="11796712" cy="16262775"/>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289BE9AD-912D-404D-A375-496D5F80D793}" type="datetimeFigureOut">
              <a:rPr lang="en-US" smtClean="0"/>
              <a:t>12/4/19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0FF898-947B-744D-BD0E-439FE9B4B023}" type="slidenum">
              <a:rPr lang="en-US" smtClean="0"/>
              <a:t>‹#›</a:t>
            </a:fld>
            <a:endParaRPr lang="en-US"/>
          </a:p>
        </p:txBody>
      </p:sp>
    </p:spTree>
    <p:extLst>
      <p:ext uri="{BB962C8B-B14F-4D97-AF65-F5344CB8AC3E}">
        <p14:creationId xmlns:p14="http://schemas.microsoft.com/office/powerpoint/2010/main" val="1000183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557873"/>
            <a:ext cx="31546800" cy="56557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7789333"/>
            <a:ext cx="31546800" cy="185657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27120433"/>
            <a:ext cx="8229600" cy="1557867"/>
          </a:xfrm>
          <a:prstGeom prst="rect">
            <a:avLst/>
          </a:prstGeom>
        </p:spPr>
        <p:txBody>
          <a:bodyPr vert="horz" lIns="91440" tIns="45720" rIns="91440" bIns="45720" rtlCol="0" anchor="ctr"/>
          <a:lstStyle>
            <a:lvl1pPr algn="l">
              <a:defRPr sz="4800">
                <a:solidFill>
                  <a:schemeClr val="tx1">
                    <a:tint val="75000"/>
                  </a:schemeClr>
                </a:solidFill>
              </a:defRPr>
            </a:lvl1pPr>
          </a:lstStyle>
          <a:p>
            <a:fld id="{289BE9AD-912D-404D-A375-496D5F80D793}" type="datetimeFigureOut">
              <a:rPr lang="en-US" smtClean="0"/>
              <a:t>12/4/19</a:t>
            </a:fld>
            <a:endParaRPr lang="en-US"/>
          </a:p>
        </p:txBody>
      </p:sp>
      <p:sp>
        <p:nvSpPr>
          <p:cNvPr id="5" name="Footer Placeholder 4"/>
          <p:cNvSpPr>
            <a:spLocks noGrp="1"/>
          </p:cNvSpPr>
          <p:nvPr>
            <p:ph type="ftr" sz="quarter" idx="3"/>
          </p:nvPr>
        </p:nvSpPr>
        <p:spPr>
          <a:xfrm>
            <a:off x="12115800" y="27120433"/>
            <a:ext cx="12344400" cy="1557867"/>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27120433"/>
            <a:ext cx="8229600" cy="1557867"/>
          </a:xfrm>
          <a:prstGeom prst="rect">
            <a:avLst/>
          </a:prstGeom>
        </p:spPr>
        <p:txBody>
          <a:bodyPr vert="horz" lIns="91440" tIns="45720" rIns="91440" bIns="45720" rtlCol="0" anchor="ctr"/>
          <a:lstStyle>
            <a:lvl1pPr algn="r">
              <a:defRPr sz="4800">
                <a:solidFill>
                  <a:schemeClr val="tx1">
                    <a:tint val="75000"/>
                  </a:schemeClr>
                </a:solidFill>
              </a:defRPr>
            </a:lvl1pPr>
          </a:lstStyle>
          <a:p>
            <a:fld id="{770FF898-947B-744D-BD0E-439FE9B4B023}" type="slidenum">
              <a:rPr lang="en-US" smtClean="0"/>
              <a:t>‹#›</a:t>
            </a:fld>
            <a:endParaRPr lang="en-US"/>
          </a:p>
        </p:txBody>
      </p:sp>
    </p:spTree>
    <p:extLst>
      <p:ext uri="{BB962C8B-B14F-4D97-AF65-F5344CB8AC3E}">
        <p14:creationId xmlns:p14="http://schemas.microsoft.com/office/powerpoint/2010/main" val="12405588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tif"/><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375219B-1D4A-C74E-B356-34061E5B2C54}"/>
              </a:ext>
            </a:extLst>
          </p:cNvPr>
          <p:cNvSpPr>
            <a:spLocks noGrp="1"/>
          </p:cNvSpPr>
          <p:nvPr>
            <p:ph type="ctrTitle"/>
          </p:nvPr>
        </p:nvSpPr>
        <p:spPr>
          <a:xfrm>
            <a:off x="731728" y="-49307"/>
            <a:ext cx="31089600" cy="1896536"/>
          </a:xfrm>
        </p:spPr>
        <p:txBody>
          <a:bodyPr anchor="b">
            <a:normAutofit/>
          </a:bodyPr>
          <a:lstStyle/>
          <a:p>
            <a:pPr algn="l"/>
            <a:r>
              <a:rPr lang="en-US" sz="8000" b="1" dirty="0">
                <a:latin typeface="Encode Sans Normal" panose="02000000000000000000" pitchFamily="2" charset="77"/>
                <a:ea typeface="Encode Sans Normal Black" charset="0"/>
                <a:cs typeface="Encode Sans Normal Black" charset="0"/>
              </a:rPr>
              <a:t>What makes a flower its kind.</a:t>
            </a:r>
            <a:endParaRPr lang="en-US" sz="10700" b="1" dirty="0">
              <a:latin typeface="Encode Sans Normal" panose="02000000000000000000" pitchFamily="2" charset="77"/>
              <a:ea typeface="Encode Sans Normal Black" charset="0"/>
              <a:cs typeface="Encode Sans Normal Black" charset="0"/>
            </a:endParaRPr>
          </a:p>
        </p:txBody>
      </p:sp>
      <p:sp>
        <p:nvSpPr>
          <p:cNvPr id="5" name="TextBox 4">
            <a:extLst>
              <a:ext uri="{FF2B5EF4-FFF2-40B4-BE49-F238E27FC236}">
                <a16:creationId xmlns:a16="http://schemas.microsoft.com/office/drawing/2014/main" id="{4AC8124A-0669-2D42-B508-A4FF9FB2D7AE}"/>
              </a:ext>
            </a:extLst>
          </p:cNvPr>
          <p:cNvSpPr txBox="1"/>
          <p:nvPr/>
        </p:nvSpPr>
        <p:spPr>
          <a:xfrm>
            <a:off x="731728" y="2765654"/>
            <a:ext cx="23247048" cy="605230"/>
          </a:xfrm>
          <a:prstGeom prst="rect">
            <a:avLst/>
          </a:prstGeom>
          <a:noFill/>
        </p:spPr>
        <p:txBody>
          <a:bodyPr wrap="square" rtlCol="0">
            <a:spAutoFit/>
          </a:bodyPr>
          <a:lstStyle/>
          <a:p>
            <a:r>
              <a:rPr lang="en-US" sz="3200" b="1" i="1" dirty="0">
                <a:latin typeface="Times New Roman" panose="02020603050405020304" pitchFamily="18" charset="0"/>
                <a:ea typeface="Open Sans" charset="0"/>
                <a:cs typeface="Times New Roman" panose="02020603050405020304" pitchFamily="18" charset="0"/>
              </a:rPr>
              <a:t>Chanwut Kittivorawong, </a:t>
            </a:r>
            <a:r>
              <a:rPr lang="en-US" sz="3200" b="1" i="1" dirty="0" err="1">
                <a:latin typeface="Times New Roman" panose="02020603050405020304" pitchFamily="18" charset="0"/>
                <a:ea typeface="Open Sans" charset="0"/>
                <a:cs typeface="Times New Roman" panose="02020603050405020304" pitchFamily="18" charset="0"/>
              </a:rPr>
              <a:t>Podshara</a:t>
            </a:r>
            <a:r>
              <a:rPr lang="en-US" sz="3200" b="1" i="1" dirty="0">
                <a:latin typeface="Times New Roman" panose="02020603050405020304" pitchFamily="18" charset="0"/>
                <a:ea typeface="Open Sans" charset="0"/>
                <a:cs typeface="Times New Roman" panose="02020603050405020304" pitchFamily="18" charset="0"/>
              </a:rPr>
              <a:t> </a:t>
            </a:r>
            <a:r>
              <a:rPr lang="en-US" sz="3200" b="1" i="1" dirty="0" err="1">
                <a:latin typeface="Times New Roman" panose="02020603050405020304" pitchFamily="18" charset="0"/>
                <a:ea typeface="Open Sans" charset="0"/>
                <a:cs typeface="Times New Roman" panose="02020603050405020304" pitchFamily="18" charset="0"/>
              </a:rPr>
              <a:t>Chanrungmaneekul</a:t>
            </a:r>
            <a:endParaRPr lang="en-US" sz="3200" b="1" i="1" dirty="0">
              <a:latin typeface="Times New Roman" panose="02020603050405020304" pitchFamily="18" charset="0"/>
              <a:ea typeface="Open Sans" charset="0"/>
              <a:cs typeface="Times New Roman" panose="02020603050405020304" pitchFamily="18" charset="0"/>
            </a:endParaRPr>
          </a:p>
        </p:txBody>
      </p:sp>
      <p:pic>
        <p:nvPicPr>
          <p:cNvPr id="6" name="Picture 5" descr="Gold Boundless Bar" title="Gold Boundless Bar">
            <a:extLst>
              <a:ext uri="{FF2B5EF4-FFF2-40B4-BE49-F238E27FC236}">
                <a16:creationId xmlns:a16="http://schemas.microsoft.com/office/drawing/2014/main" id="{EF413954-7125-9749-B3D1-94799E6CDD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854" y="1806923"/>
            <a:ext cx="3666458" cy="899320"/>
          </a:xfrm>
          <a:prstGeom prst="rect">
            <a:avLst/>
          </a:prstGeom>
        </p:spPr>
      </p:pic>
      <p:grpSp>
        <p:nvGrpSpPr>
          <p:cNvPr id="7" name="Group 6" descr="Section Header and gold boundless bar">
            <a:extLst>
              <a:ext uri="{FF2B5EF4-FFF2-40B4-BE49-F238E27FC236}">
                <a16:creationId xmlns:a16="http://schemas.microsoft.com/office/drawing/2014/main" id="{DA8AA9F8-1AA4-B945-857B-AFF99163045D}"/>
              </a:ext>
            </a:extLst>
          </p:cNvPr>
          <p:cNvGrpSpPr/>
          <p:nvPr/>
        </p:nvGrpSpPr>
        <p:grpSpPr>
          <a:xfrm>
            <a:off x="12811382" y="4179262"/>
            <a:ext cx="7747000" cy="1004842"/>
            <a:chOff x="8956548" y="11722607"/>
            <a:chExt cx="6972300" cy="904358"/>
          </a:xfrm>
        </p:grpSpPr>
        <p:sp>
          <p:nvSpPr>
            <p:cNvPr id="8" name="TextBox 7" descr="Section Header placeholder">
              <a:extLst>
                <a:ext uri="{FF2B5EF4-FFF2-40B4-BE49-F238E27FC236}">
                  <a16:creationId xmlns:a16="http://schemas.microsoft.com/office/drawing/2014/main" id="{56CCBF83-2833-6F47-A682-1AF27BCA500B}"/>
                </a:ext>
              </a:extLst>
            </p:cNvPr>
            <p:cNvSpPr txBox="1"/>
            <p:nvPr/>
          </p:nvSpPr>
          <p:spPr>
            <a:xfrm>
              <a:off x="8956548" y="11722607"/>
              <a:ext cx="6972300" cy="698614"/>
            </a:xfrm>
            <a:prstGeom prst="rect">
              <a:avLst/>
            </a:prstGeom>
            <a:noFill/>
          </p:spPr>
          <p:txBody>
            <a:bodyPr wrap="square" rtlCol="0">
              <a:spAutoFit/>
            </a:bodyPr>
            <a:lstStyle/>
            <a:p>
              <a:r>
                <a:rPr lang="en-US" sz="4444" b="1" dirty="0">
                  <a:latin typeface="Encode Sans Normal Black" charset="0"/>
                  <a:ea typeface="Encode Sans Normal Black" charset="0"/>
                  <a:cs typeface="Encode Sans Normal Black" charset="0"/>
                </a:rPr>
                <a:t>Introduction</a:t>
              </a:r>
            </a:p>
          </p:txBody>
        </p:sp>
        <p:pic>
          <p:nvPicPr>
            <p:cNvPr id="9" name="Picture 8" descr="gold boundless bar">
              <a:extLst>
                <a:ext uri="{FF2B5EF4-FFF2-40B4-BE49-F238E27FC236}">
                  <a16:creationId xmlns:a16="http://schemas.microsoft.com/office/drawing/2014/main" id="{AC4FD55E-997E-304B-B76A-54007A3B0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pic>
        <p:nvPicPr>
          <p:cNvPr id="13" name="Picture 12">
            <a:extLst>
              <a:ext uri="{FF2B5EF4-FFF2-40B4-BE49-F238E27FC236}">
                <a16:creationId xmlns:a16="http://schemas.microsoft.com/office/drawing/2014/main" id="{412241BD-A7B7-924A-B65D-F7766D844E39}"/>
              </a:ext>
            </a:extLst>
          </p:cNvPr>
          <p:cNvPicPr>
            <a:picLocks noChangeAspect="1"/>
          </p:cNvPicPr>
          <p:nvPr/>
        </p:nvPicPr>
        <p:blipFill>
          <a:blip r:embed="rId4"/>
          <a:stretch>
            <a:fillRect/>
          </a:stretch>
        </p:blipFill>
        <p:spPr>
          <a:xfrm>
            <a:off x="26541172" y="925935"/>
            <a:ext cx="9197412" cy="958064"/>
          </a:xfrm>
          <a:prstGeom prst="rect">
            <a:avLst/>
          </a:prstGeom>
        </p:spPr>
      </p:pic>
      <p:sp>
        <p:nvSpPr>
          <p:cNvPr id="17" name="TextBox 16">
            <a:extLst>
              <a:ext uri="{FF2B5EF4-FFF2-40B4-BE49-F238E27FC236}">
                <a16:creationId xmlns:a16="http://schemas.microsoft.com/office/drawing/2014/main" id="{FD10C10F-B69B-E142-B8F1-669718B5FF50}"/>
              </a:ext>
            </a:extLst>
          </p:cNvPr>
          <p:cNvSpPr txBox="1"/>
          <p:nvPr/>
        </p:nvSpPr>
        <p:spPr>
          <a:xfrm>
            <a:off x="12811382" y="5336752"/>
            <a:ext cx="10740127" cy="6488828"/>
          </a:xfrm>
          <a:prstGeom prst="rect">
            <a:avLst/>
          </a:prstGeom>
          <a:noFill/>
        </p:spPr>
        <p:txBody>
          <a:bodyPr wrap="square" rtlCol="0">
            <a:spAutoFit/>
          </a:bodyPr>
          <a:lstStyle/>
          <a:p>
            <a:pPr algn="just">
              <a:lnSpc>
                <a:spcPct val="150000"/>
              </a:lnSpc>
            </a:pPr>
            <a:r>
              <a:rPr lang="en-US" sz="2800" dirty="0">
                <a:latin typeface="Encode Sans Wide" panose="02000000000000000000" pitchFamily="2" charset="77"/>
                <a:cs typeface="Times New Roman" panose="02020603050405020304" pitchFamily="18" charset="0"/>
              </a:rPr>
              <a:t>Learning to understand the convolutional neural network is difficult for beginners who do not have much experience with machine learning and computer vision and it is hard what is going on between each layer that makes the network comes up with the output. For this reason, we created a tool that can visualize a sequence of convolutional layers in a neural network written using </a:t>
            </a:r>
            <a:r>
              <a:rPr lang="en-US" sz="2800" dirty="0" err="1">
                <a:latin typeface="Encode Sans Wide" panose="02000000000000000000" pitchFamily="2" charset="77"/>
                <a:cs typeface="Times New Roman" panose="02020603050405020304" pitchFamily="18" charset="0"/>
              </a:rPr>
              <a:t>PyTorch</a:t>
            </a:r>
            <a:r>
              <a:rPr lang="en-US" sz="2800" dirty="0">
                <a:latin typeface="Encode Sans Wide" panose="02000000000000000000" pitchFamily="2" charset="77"/>
                <a:cs typeface="Times New Roman" panose="02020603050405020304" pitchFamily="18" charset="0"/>
              </a:rPr>
              <a:t>, specifically their inputs, outputs, and weights. This tool helps beginners to start learning neural network by understanding how a neural network “think” of the input image through the visualization of each layer, as well as a useful debugger tool to look inside a network when something goes wrong.</a:t>
            </a:r>
          </a:p>
        </p:txBody>
      </p:sp>
      <p:sp>
        <p:nvSpPr>
          <p:cNvPr id="21" name="Title 1">
            <a:extLst>
              <a:ext uri="{FF2B5EF4-FFF2-40B4-BE49-F238E27FC236}">
                <a16:creationId xmlns:a16="http://schemas.microsoft.com/office/drawing/2014/main" id="{C55B6820-F00B-F446-982C-6718AB99E047}"/>
              </a:ext>
            </a:extLst>
          </p:cNvPr>
          <p:cNvSpPr txBox="1">
            <a:spLocks/>
          </p:cNvSpPr>
          <p:nvPr/>
        </p:nvSpPr>
        <p:spPr>
          <a:xfrm>
            <a:off x="779854" y="527039"/>
            <a:ext cx="31089600" cy="1896536"/>
          </a:xfrm>
          <a:prstGeom prst="rect">
            <a:avLst/>
          </a:prstGeom>
        </p:spPr>
        <p:txBody>
          <a:bodyPr vert="horz" lIns="91440" tIns="45720" rIns="91440" bIns="45720" rtlCol="0" anchor="b">
            <a:normAutofit/>
          </a:bodyPr>
          <a:lstStyle>
            <a:lvl1pPr algn="ctr" defTabSz="3657600" rtl="0" eaLnBrk="1" latinLnBrk="0" hangingPunct="1">
              <a:lnSpc>
                <a:spcPct val="90000"/>
              </a:lnSpc>
              <a:spcBef>
                <a:spcPct val="0"/>
              </a:spcBef>
              <a:buNone/>
              <a:defRPr sz="24000" kern="1200">
                <a:solidFill>
                  <a:schemeClr val="tx1"/>
                </a:solidFill>
                <a:latin typeface="+mj-lt"/>
                <a:ea typeface="+mj-ea"/>
                <a:cs typeface="+mj-cs"/>
              </a:defRPr>
            </a:lvl1pPr>
          </a:lstStyle>
          <a:p>
            <a:pPr algn="l"/>
            <a:r>
              <a:rPr lang="en-US" sz="4400" dirty="0">
                <a:latin typeface="Encode Sans Normal" panose="02000000000000000000" pitchFamily="2" charset="77"/>
                <a:ea typeface="Encode Sans Normal Black" charset="0"/>
                <a:cs typeface="Encode Sans Normal Black" charset="0"/>
              </a:rPr>
              <a:t>Interactive visualization tool for visualizing layout of Convolutional Neural Network</a:t>
            </a:r>
            <a:endParaRPr lang="en-US" sz="6000" dirty="0">
              <a:latin typeface="Encode Sans Normal" panose="02000000000000000000" pitchFamily="2" charset="77"/>
              <a:ea typeface="Encode Sans Normal Black" charset="0"/>
              <a:cs typeface="Encode Sans Normal Black" charset="0"/>
            </a:endParaRPr>
          </a:p>
        </p:txBody>
      </p:sp>
      <p:grpSp>
        <p:nvGrpSpPr>
          <p:cNvPr id="27" name="Group 26" descr="Section Header and gold boundless bar">
            <a:extLst>
              <a:ext uri="{FF2B5EF4-FFF2-40B4-BE49-F238E27FC236}">
                <a16:creationId xmlns:a16="http://schemas.microsoft.com/office/drawing/2014/main" id="{2365C372-915B-C24F-8FFB-01DBF9AE5AE1}"/>
              </a:ext>
            </a:extLst>
          </p:cNvPr>
          <p:cNvGrpSpPr/>
          <p:nvPr/>
        </p:nvGrpSpPr>
        <p:grpSpPr>
          <a:xfrm>
            <a:off x="1101685" y="4179262"/>
            <a:ext cx="7747000" cy="1004842"/>
            <a:chOff x="8956548" y="11722607"/>
            <a:chExt cx="6972300" cy="904358"/>
          </a:xfrm>
        </p:grpSpPr>
        <p:sp>
          <p:nvSpPr>
            <p:cNvPr id="28" name="TextBox 27" descr="Section Header placeholder">
              <a:extLst>
                <a:ext uri="{FF2B5EF4-FFF2-40B4-BE49-F238E27FC236}">
                  <a16:creationId xmlns:a16="http://schemas.microsoft.com/office/drawing/2014/main" id="{C6173F92-3E28-3248-84A7-45860525015B}"/>
                </a:ext>
              </a:extLst>
            </p:cNvPr>
            <p:cNvSpPr txBox="1"/>
            <p:nvPr/>
          </p:nvSpPr>
          <p:spPr>
            <a:xfrm>
              <a:off x="8956548" y="11722607"/>
              <a:ext cx="6972300" cy="698614"/>
            </a:xfrm>
            <a:prstGeom prst="rect">
              <a:avLst/>
            </a:prstGeom>
            <a:noFill/>
          </p:spPr>
          <p:txBody>
            <a:bodyPr wrap="square" rtlCol="0">
              <a:spAutoFit/>
            </a:bodyPr>
            <a:lstStyle/>
            <a:p>
              <a:r>
                <a:rPr lang="en-US" sz="4444" b="1" dirty="0">
                  <a:latin typeface="Encode Sans Normal Black" charset="0"/>
                  <a:ea typeface="Encode Sans Normal Black" charset="0"/>
                  <a:cs typeface="Encode Sans Normal Black" charset="0"/>
                </a:rPr>
                <a:t>Usability</a:t>
              </a:r>
            </a:p>
          </p:txBody>
        </p:sp>
        <p:pic>
          <p:nvPicPr>
            <p:cNvPr id="29" name="Picture 28" descr="gold boundless bar">
              <a:extLst>
                <a:ext uri="{FF2B5EF4-FFF2-40B4-BE49-F238E27FC236}">
                  <a16:creationId xmlns:a16="http://schemas.microsoft.com/office/drawing/2014/main" id="{4C3C9A82-4AC8-264B-87CC-47A0B119D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sp>
        <p:nvSpPr>
          <p:cNvPr id="30" name="Rectangle 29">
            <a:extLst>
              <a:ext uri="{FF2B5EF4-FFF2-40B4-BE49-F238E27FC236}">
                <a16:creationId xmlns:a16="http://schemas.microsoft.com/office/drawing/2014/main" id="{8D4A0A3B-62B2-EB43-83DC-21CC6CC2FE71}"/>
              </a:ext>
            </a:extLst>
          </p:cNvPr>
          <p:cNvSpPr/>
          <p:nvPr/>
        </p:nvSpPr>
        <p:spPr>
          <a:xfrm>
            <a:off x="1205404" y="5837256"/>
            <a:ext cx="10229522" cy="5109977"/>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77EC5F8-962F-2B49-929A-7C935C95B7C2}"/>
              </a:ext>
            </a:extLst>
          </p:cNvPr>
          <p:cNvSpPr/>
          <p:nvPr/>
        </p:nvSpPr>
        <p:spPr>
          <a:xfrm>
            <a:off x="1205404" y="12087186"/>
            <a:ext cx="10229522" cy="702182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picture containing bird, flower, tree&#10;&#10;Description automatically generated">
            <a:extLst>
              <a:ext uri="{FF2B5EF4-FFF2-40B4-BE49-F238E27FC236}">
                <a16:creationId xmlns:a16="http://schemas.microsoft.com/office/drawing/2014/main" id="{15B4DFDD-8116-1040-BAA9-7AD0F3783F70}"/>
              </a:ext>
            </a:extLst>
          </p:cNvPr>
          <p:cNvPicPr>
            <a:picLocks noChangeAspect="1"/>
          </p:cNvPicPr>
          <p:nvPr/>
        </p:nvPicPr>
        <p:blipFill>
          <a:blip r:embed="rId5"/>
          <a:stretch>
            <a:fillRect/>
          </a:stretch>
        </p:blipFill>
        <p:spPr>
          <a:xfrm>
            <a:off x="2704363" y="5943933"/>
            <a:ext cx="7231604" cy="4284478"/>
          </a:xfrm>
          <a:prstGeom prst="rect">
            <a:avLst/>
          </a:prstGeom>
        </p:spPr>
      </p:pic>
      <p:sp>
        <p:nvSpPr>
          <p:cNvPr id="35" name="Up Arrow 34">
            <a:extLst>
              <a:ext uri="{FF2B5EF4-FFF2-40B4-BE49-F238E27FC236}">
                <a16:creationId xmlns:a16="http://schemas.microsoft.com/office/drawing/2014/main" id="{C2962280-D328-C64C-B5CB-7B6ADDC86FFA}"/>
              </a:ext>
            </a:extLst>
          </p:cNvPr>
          <p:cNvSpPr/>
          <p:nvPr/>
        </p:nvSpPr>
        <p:spPr>
          <a:xfrm rot="18802364">
            <a:off x="6675805" y="8497766"/>
            <a:ext cx="484632" cy="743262"/>
          </a:xfrm>
          <a:prstGeom prst="upArrow">
            <a:avLst>
              <a:gd name="adj1" fmla="val 37139"/>
              <a:gd name="adj2" fmla="val 128074"/>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3AB389A-BB47-2046-9B87-03510136A4F8}"/>
              </a:ext>
            </a:extLst>
          </p:cNvPr>
          <p:cNvSpPr txBox="1"/>
          <p:nvPr/>
        </p:nvSpPr>
        <p:spPr>
          <a:xfrm>
            <a:off x="2550544" y="10269926"/>
            <a:ext cx="7539243" cy="523220"/>
          </a:xfrm>
          <a:prstGeom prst="rect">
            <a:avLst/>
          </a:prstGeom>
          <a:noFill/>
        </p:spPr>
        <p:txBody>
          <a:bodyPr wrap="none" rtlCol="0">
            <a:spAutoFit/>
          </a:bodyPr>
          <a:lstStyle/>
          <a:p>
            <a:pPr algn="ctr"/>
            <a:r>
              <a:rPr lang="en-US" sz="2800" dirty="0"/>
              <a:t>Click ‘Upload Image’ to upload an image to classify</a:t>
            </a:r>
          </a:p>
        </p:txBody>
      </p:sp>
      <p:pic>
        <p:nvPicPr>
          <p:cNvPr id="38" name="Picture 37" descr="A screenshot of a cell phone&#10;&#10;Description automatically generated">
            <a:extLst>
              <a:ext uri="{FF2B5EF4-FFF2-40B4-BE49-F238E27FC236}">
                <a16:creationId xmlns:a16="http://schemas.microsoft.com/office/drawing/2014/main" id="{9EC5274F-5077-924E-B4EC-D96F320B24CD}"/>
              </a:ext>
            </a:extLst>
          </p:cNvPr>
          <p:cNvPicPr>
            <a:picLocks noChangeAspect="1"/>
          </p:cNvPicPr>
          <p:nvPr/>
        </p:nvPicPr>
        <p:blipFill>
          <a:blip r:embed="rId6"/>
          <a:stretch>
            <a:fillRect/>
          </a:stretch>
        </p:blipFill>
        <p:spPr>
          <a:xfrm>
            <a:off x="2988484" y="12367918"/>
            <a:ext cx="6629400" cy="4840174"/>
          </a:xfrm>
          <a:prstGeom prst="rect">
            <a:avLst/>
          </a:prstGeom>
        </p:spPr>
      </p:pic>
      <p:sp>
        <p:nvSpPr>
          <p:cNvPr id="39" name="TextBox 38">
            <a:extLst>
              <a:ext uri="{FF2B5EF4-FFF2-40B4-BE49-F238E27FC236}">
                <a16:creationId xmlns:a16="http://schemas.microsoft.com/office/drawing/2014/main" id="{7FA63E2E-9D1D-B148-A8FF-73372103B05B}"/>
              </a:ext>
            </a:extLst>
          </p:cNvPr>
          <p:cNvSpPr txBox="1"/>
          <p:nvPr/>
        </p:nvSpPr>
        <p:spPr>
          <a:xfrm>
            <a:off x="1277336" y="17458413"/>
            <a:ext cx="10051727" cy="1384995"/>
          </a:xfrm>
          <a:prstGeom prst="rect">
            <a:avLst/>
          </a:prstGeom>
          <a:noFill/>
        </p:spPr>
        <p:txBody>
          <a:bodyPr wrap="none" rtlCol="0">
            <a:spAutoFit/>
          </a:bodyPr>
          <a:lstStyle/>
          <a:p>
            <a:pPr algn="ctr"/>
            <a:r>
              <a:rPr lang="en-US" sz="2800" dirty="0"/>
              <a:t>After the image is classified, the application visualize the network</a:t>
            </a:r>
          </a:p>
          <a:p>
            <a:pPr algn="ctr"/>
            <a:r>
              <a:rPr lang="en-US" sz="2800" dirty="0"/>
              <a:t>layout in the convolutional sequential layers. Click “Track this Layer”</a:t>
            </a:r>
          </a:p>
          <a:p>
            <a:pPr algn="ctr"/>
            <a:r>
              <a:rPr lang="en-US" sz="2800" dirty="0"/>
              <a:t>To visualize the input, output, and weight of the layer</a:t>
            </a:r>
          </a:p>
        </p:txBody>
      </p:sp>
      <p:sp>
        <p:nvSpPr>
          <p:cNvPr id="48" name="Rectangle 47">
            <a:extLst>
              <a:ext uri="{FF2B5EF4-FFF2-40B4-BE49-F238E27FC236}">
                <a16:creationId xmlns:a16="http://schemas.microsoft.com/office/drawing/2014/main" id="{69390BA2-5D68-D34B-BEDF-CFA787881724}"/>
              </a:ext>
            </a:extLst>
          </p:cNvPr>
          <p:cNvSpPr/>
          <p:nvPr/>
        </p:nvSpPr>
        <p:spPr>
          <a:xfrm>
            <a:off x="1230984" y="19963997"/>
            <a:ext cx="10229522" cy="746025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4B79C387-478E-BE47-A5C1-E3AD60064D08}"/>
              </a:ext>
            </a:extLst>
          </p:cNvPr>
          <p:cNvSpPr txBox="1"/>
          <p:nvPr/>
        </p:nvSpPr>
        <p:spPr>
          <a:xfrm>
            <a:off x="1893193" y="25474999"/>
            <a:ext cx="8905130" cy="1815882"/>
          </a:xfrm>
          <a:prstGeom prst="rect">
            <a:avLst/>
          </a:prstGeom>
          <a:noFill/>
        </p:spPr>
        <p:txBody>
          <a:bodyPr wrap="none" rtlCol="0">
            <a:spAutoFit/>
          </a:bodyPr>
          <a:lstStyle/>
          <a:p>
            <a:pPr algn="ctr"/>
            <a:r>
              <a:rPr lang="en-US" sz="2800" dirty="0"/>
              <a:t>After the layer visualization popped up, the user can choose</a:t>
            </a:r>
          </a:p>
          <a:p>
            <a:pPr algn="ctr"/>
            <a:r>
              <a:rPr lang="en-US" sz="2800" dirty="0"/>
              <a:t>which pair of the input-output channels to be displayed.</a:t>
            </a:r>
          </a:p>
          <a:p>
            <a:pPr algn="ctr"/>
            <a:r>
              <a:rPr lang="en-US" sz="2800" dirty="0"/>
              <a:t>The visualization also shows the weight that convolve</a:t>
            </a:r>
          </a:p>
          <a:p>
            <a:pPr algn="ctr"/>
            <a:r>
              <a:rPr lang="en-US" sz="2800" dirty="0"/>
              <a:t>the selected input channel to the selected output channel.</a:t>
            </a:r>
          </a:p>
        </p:txBody>
      </p:sp>
      <p:pic>
        <p:nvPicPr>
          <p:cNvPr id="53" name="Picture 52" descr="A close up of electronics&#10;&#10;Description automatically generated">
            <a:extLst>
              <a:ext uri="{FF2B5EF4-FFF2-40B4-BE49-F238E27FC236}">
                <a16:creationId xmlns:a16="http://schemas.microsoft.com/office/drawing/2014/main" id="{87C92613-C4A0-7A42-A6C8-FAD43FD28E2B}"/>
              </a:ext>
            </a:extLst>
          </p:cNvPr>
          <p:cNvPicPr>
            <a:picLocks noChangeAspect="1"/>
          </p:cNvPicPr>
          <p:nvPr/>
        </p:nvPicPr>
        <p:blipFill>
          <a:blip r:embed="rId7"/>
          <a:stretch>
            <a:fillRect/>
          </a:stretch>
        </p:blipFill>
        <p:spPr>
          <a:xfrm>
            <a:off x="1584348" y="20218386"/>
            <a:ext cx="9522794" cy="5058984"/>
          </a:xfrm>
          <a:prstGeom prst="rect">
            <a:avLst/>
          </a:prstGeom>
        </p:spPr>
      </p:pic>
      <p:sp>
        <p:nvSpPr>
          <p:cNvPr id="54" name="Up Arrow 53">
            <a:extLst>
              <a:ext uri="{FF2B5EF4-FFF2-40B4-BE49-F238E27FC236}">
                <a16:creationId xmlns:a16="http://schemas.microsoft.com/office/drawing/2014/main" id="{99FAE72F-30F6-9441-8345-00E096CE4192}"/>
              </a:ext>
            </a:extLst>
          </p:cNvPr>
          <p:cNvSpPr/>
          <p:nvPr/>
        </p:nvSpPr>
        <p:spPr>
          <a:xfrm rot="18802364">
            <a:off x="7548901" y="15384850"/>
            <a:ext cx="484632" cy="743262"/>
          </a:xfrm>
          <a:prstGeom prst="upArrow">
            <a:avLst>
              <a:gd name="adj1" fmla="val 37139"/>
              <a:gd name="adj2" fmla="val 128074"/>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Up Arrow 49">
            <a:extLst>
              <a:ext uri="{FF2B5EF4-FFF2-40B4-BE49-F238E27FC236}">
                <a16:creationId xmlns:a16="http://schemas.microsoft.com/office/drawing/2014/main" id="{35A4696A-4D45-2C4F-8942-A447AB14EEA8}"/>
              </a:ext>
            </a:extLst>
          </p:cNvPr>
          <p:cNvSpPr/>
          <p:nvPr/>
        </p:nvSpPr>
        <p:spPr>
          <a:xfrm rot="18802364">
            <a:off x="8422147" y="21202182"/>
            <a:ext cx="484632" cy="743262"/>
          </a:xfrm>
          <a:prstGeom prst="upArrow">
            <a:avLst>
              <a:gd name="adj1" fmla="val 37139"/>
              <a:gd name="adj2" fmla="val 128074"/>
            </a:avLst>
          </a:prstGeom>
          <a:solidFill>
            <a:schemeClr val="tx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descr="Section Header and gold boundless bar">
            <a:extLst>
              <a:ext uri="{FF2B5EF4-FFF2-40B4-BE49-F238E27FC236}">
                <a16:creationId xmlns:a16="http://schemas.microsoft.com/office/drawing/2014/main" id="{08639A36-7B8A-954E-90AC-65A3A0A64976}"/>
              </a:ext>
            </a:extLst>
          </p:cNvPr>
          <p:cNvGrpSpPr/>
          <p:nvPr/>
        </p:nvGrpSpPr>
        <p:grpSpPr>
          <a:xfrm>
            <a:off x="12707666" y="12495221"/>
            <a:ext cx="7747000" cy="959122"/>
            <a:chOff x="8956548" y="11763755"/>
            <a:chExt cx="6972300" cy="863210"/>
          </a:xfrm>
        </p:grpSpPr>
        <p:sp>
          <p:nvSpPr>
            <p:cNvPr id="56" name="TextBox 55" descr="Section Header placeholder">
              <a:extLst>
                <a:ext uri="{FF2B5EF4-FFF2-40B4-BE49-F238E27FC236}">
                  <a16:creationId xmlns:a16="http://schemas.microsoft.com/office/drawing/2014/main" id="{B7A459D4-4E51-2949-A9FA-C635978DE6CB}"/>
                </a:ext>
              </a:extLst>
            </p:cNvPr>
            <p:cNvSpPr txBox="1"/>
            <p:nvPr/>
          </p:nvSpPr>
          <p:spPr>
            <a:xfrm>
              <a:off x="8956548" y="11763755"/>
              <a:ext cx="6972300" cy="698614"/>
            </a:xfrm>
            <a:prstGeom prst="rect">
              <a:avLst/>
            </a:prstGeom>
            <a:noFill/>
          </p:spPr>
          <p:txBody>
            <a:bodyPr wrap="square" rtlCol="0">
              <a:spAutoFit/>
            </a:bodyPr>
            <a:lstStyle/>
            <a:p>
              <a:r>
                <a:rPr lang="en-US" sz="4444" b="1" dirty="0">
                  <a:latin typeface="Encode Sans Normal Black" charset="0"/>
                  <a:ea typeface="Encode Sans Normal Black" charset="0"/>
                  <a:cs typeface="Encode Sans Normal Black" charset="0"/>
                </a:rPr>
                <a:t>Performance</a:t>
              </a:r>
            </a:p>
          </p:txBody>
        </p:sp>
        <p:pic>
          <p:nvPicPr>
            <p:cNvPr id="57" name="Picture 56" descr="gold boundless bar">
              <a:extLst>
                <a:ext uri="{FF2B5EF4-FFF2-40B4-BE49-F238E27FC236}">
                  <a16:creationId xmlns:a16="http://schemas.microsoft.com/office/drawing/2014/main" id="{A41301B2-CEE4-2B43-9FEB-26482A072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sp>
        <p:nvSpPr>
          <p:cNvPr id="58" name="TextBox 57">
            <a:extLst>
              <a:ext uri="{FF2B5EF4-FFF2-40B4-BE49-F238E27FC236}">
                <a16:creationId xmlns:a16="http://schemas.microsoft.com/office/drawing/2014/main" id="{93F4BB48-DA42-9345-A3FD-1753760C9EC5}"/>
              </a:ext>
            </a:extLst>
          </p:cNvPr>
          <p:cNvSpPr txBox="1"/>
          <p:nvPr/>
        </p:nvSpPr>
        <p:spPr>
          <a:xfrm>
            <a:off x="12688254" y="13520458"/>
            <a:ext cx="10740127" cy="4549835"/>
          </a:xfrm>
          <a:prstGeom prst="rect">
            <a:avLst/>
          </a:prstGeom>
          <a:noFill/>
        </p:spPr>
        <p:txBody>
          <a:bodyPr wrap="square" rtlCol="0">
            <a:spAutoFit/>
          </a:bodyPr>
          <a:lstStyle/>
          <a:p>
            <a:pPr algn="just">
              <a:lnSpc>
                <a:spcPct val="150000"/>
              </a:lnSpc>
            </a:pPr>
            <a:r>
              <a:rPr lang="en-US" sz="2800" dirty="0">
                <a:latin typeface="Encode Sans Wide" panose="02000000000000000000" pitchFamily="2" charset="77"/>
                <a:cs typeface="Times New Roman" panose="02020603050405020304" pitchFamily="18" charset="0"/>
              </a:rPr>
              <a:t>We have tried two approaches to calculate and display weights of convolutional layers, to give the best performance in the visualization. For the first approach, every time users click to visualize each layer, the application loads all the weights in the layer and convert them into images. For the second approach, the application loads each weight lazily; that is, it only loads and convert weight into an image only when requested. Here is the result from performance testing</a:t>
            </a:r>
          </a:p>
        </p:txBody>
      </p:sp>
      <p:graphicFrame>
        <p:nvGraphicFramePr>
          <p:cNvPr id="59" name="Table 58">
            <a:extLst>
              <a:ext uri="{FF2B5EF4-FFF2-40B4-BE49-F238E27FC236}">
                <a16:creationId xmlns:a16="http://schemas.microsoft.com/office/drawing/2014/main" id="{2DDF92A6-D156-7D45-906B-5E0E9EEE5998}"/>
              </a:ext>
            </a:extLst>
          </p:cNvPr>
          <p:cNvGraphicFramePr>
            <a:graphicFrameLocks noGrp="1"/>
          </p:cNvGraphicFramePr>
          <p:nvPr>
            <p:extLst>
              <p:ext uri="{D42A27DB-BD31-4B8C-83A1-F6EECF244321}">
                <p14:modId xmlns:p14="http://schemas.microsoft.com/office/powerpoint/2010/main" val="3335832674"/>
              </p:ext>
            </p:extLst>
          </p:nvPr>
        </p:nvGraphicFramePr>
        <p:xfrm>
          <a:off x="24521079" y="5062432"/>
          <a:ext cx="10617000" cy="4794620"/>
        </p:xfrm>
        <a:graphic>
          <a:graphicData uri="http://schemas.openxmlformats.org/drawingml/2006/table">
            <a:tbl>
              <a:tblPr/>
              <a:tblGrid>
                <a:gridCol w="2123400">
                  <a:extLst>
                    <a:ext uri="{9D8B030D-6E8A-4147-A177-3AD203B41FA5}">
                      <a16:colId xmlns:a16="http://schemas.microsoft.com/office/drawing/2014/main" val="2468276082"/>
                    </a:ext>
                  </a:extLst>
                </a:gridCol>
                <a:gridCol w="2123400">
                  <a:extLst>
                    <a:ext uri="{9D8B030D-6E8A-4147-A177-3AD203B41FA5}">
                      <a16:colId xmlns:a16="http://schemas.microsoft.com/office/drawing/2014/main" val="2205541092"/>
                    </a:ext>
                  </a:extLst>
                </a:gridCol>
                <a:gridCol w="2123400">
                  <a:extLst>
                    <a:ext uri="{9D8B030D-6E8A-4147-A177-3AD203B41FA5}">
                      <a16:colId xmlns:a16="http://schemas.microsoft.com/office/drawing/2014/main" val="3284906047"/>
                    </a:ext>
                  </a:extLst>
                </a:gridCol>
                <a:gridCol w="2123400">
                  <a:extLst>
                    <a:ext uri="{9D8B030D-6E8A-4147-A177-3AD203B41FA5}">
                      <a16:colId xmlns:a16="http://schemas.microsoft.com/office/drawing/2014/main" val="995705612"/>
                    </a:ext>
                  </a:extLst>
                </a:gridCol>
                <a:gridCol w="2123400">
                  <a:extLst>
                    <a:ext uri="{9D8B030D-6E8A-4147-A177-3AD203B41FA5}">
                      <a16:colId xmlns:a16="http://schemas.microsoft.com/office/drawing/2014/main" val="3547684742"/>
                    </a:ext>
                  </a:extLst>
                </a:gridCol>
              </a:tblGrid>
              <a:tr h="959950">
                <a:tc rowSpan="2">
                  <a:txBody>
                    <a:bodyPr/>
                    <a:lstStyle/>
                    <a:p>
                      <a:pPr rtl="0" fontAlgn="t">
                        <a:spcBef>
                          <a:spcPts val="0"/>
                        </a:spcBef>
                        <a:spcAft>
                          <a:spcPts val="0"/>
                        </a:spcAft>
                      </a:pPr>
                      <a:r>
                        <a:rPr lang="en-US" sz="2400" b="0" i="0" u="none" strike="noStrike" dirty="0">
                          <a:solidFill>
                            <a:srgbClr val="000000"/>
                          </a:solidFill>
                          <a:effectLst/>
                          <a:latin typeface="Arial" panose="020B0604020202020204" pitchFamily="34" charset="0"/>
                        </a:rPr>
                        <a:t>Number of weights</a:t>
                      </a:r>
                      <a:endParaRPr lang="en-US"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rtl="0" fontAlgn="t">
                        <a:spcBef>
                          <a:spcPts val="0"/>
                        </a:spcBef>
                        <a:spcAft>
                          <a:spcPts val="0"/>
                        </a:spcAft>
                      </a:pPr>
                      <a:r>
                        <a:rPr lang="en-US" sz="2400" b="0" i="0" u="none" strike="noStrike">
                          <a:solidFill>
                            <a:srgbClr val="000000"/>
                          </a:solidFill>
                          <a:effectLst/>
                          <a:latin typeface="Arial" panose="020B0604020202020204" pitchFamily="34" charset="0"/>
                        </a:rPr>
                        <a:t>Time to load a visualization for one layer (ms)</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rtl="0" fontAlgn="t">
                        <a:spcBef>
                          <a:spcPts val="0"/>
                        </a:spcBef>
                        <a:spcAft>
                          <a:spcPts val="0"/>
                        </a:spcAft>
                      </a:pPr>
                      <a:r>
                        <a:rPr lang="en-US" sz="2400" b="0" i="0" u="none" strike="noStrike">
                          <a:solidFill>
                            <a:srgbClr val="000000"/>
                          </a:solidFill>
                          <a:effectLst/>
                          <a:latin typeface="Arial" panose="020B0604020202020204" pitchFamily="34" charset="0"/>
                        </a:rPr>
                        <a:t>Time to load a single weight (ms)</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29974539"/>
                  </a:ext>
                </a:extLst>
              </a:tr>
              <a:tr h="814077">
                <a:tc vMerge="1">
                  <a:txBody>
                    <a:bodyPr/>
                    <a:lstStyle/>
                    <a:p>
                      <a:endParaRPr lang="en-US"/>
                    </a:p>
                  </a:txBody>
                  <a:tcPr/>
                </a:tc>
                <a:tc>
                  <a:txBody>
                    <a:bodyPr/>
                    <a:lstStyle/>
                    <a:p>
                      <a:pPr rtl="0" fontAlgn="t">
                        <a:spcBef>
                          <a:spcPts val="0"/>
                        </a:spcBef>
                        <a:spcAft>
                          <a:spcPts val="0"/>
                        </a:spcAft>
                      </a:pPr>
                      <a:r>
                        <a:rPr lang="en-US" sz="2400" b="0" i="0" u="none" strike="noStrike">
                          <a:solidFill>
                            <a:srgbClr val="000000"/>
                          </a:solidFill>
                          <a:effectLst/>
                          <a:latin typeface="Arial" panose="020B0604020202020204" pitchFamily="34" charset="0"/>
                        </a:rPr>
                        <a:t>First approach</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400" b="0" i="0" u="none" strike="noStrike">
                          <a:solidFill>
                            <a:srgbClr val="000000"/>
                          </a:solidFill>
                          <a:effectLst/>
                          <a:latin typeface="Arial" panose="020B0604020202020204" pitchFamily="34" charset="0"/>
                        </a:rPr>
                        <a:t>Second approach</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400" b="0" i="0" u="none" strike="noStrike">
                          <a:solidFill>
                            <a:srgbClr val="000000"/>
                          </a:solidFill>
                          <a:effectLst/>
                          <a:latin typeface="Arial" panose="020B0604020202020204" pitchFamily="34" charset="0"/>
                        </a:rPr>
                        <a:t>First approach</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400" b="0" i="0" u="none" strike="noStrike">
                          <a:solidFill>
                            <a:srgbClr val="000000"/>
                          </a:solidFill>
                          <a:effectLst/>
                          <a:latin typeface="Arial" panose="020B0604020202020204" pitchFamily="34" charset="0"/>
                        </a:rPr>
                        <a:t>Second approach</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6458377"/>
                  </a:ext>
                </a:extLst>
              </a:tr>
              <a:tr h="595230">
                <a:tc>
                  <a:txBody>
                    <a:bodyPr/>
                    <a:lstStyle/>
                    <a:p>
                      <a:pPr algn="r" rtl="0" fontAlgn="t">
                        <a:spcBef>
                          <a:spcPts val="0"/>
                        </a:spcBef>
                        <a:spcAft>
                          <a:spcPts val="0"/>
                        </a:spcAft>
                      </a:pPr>
                      <a:r>
                        <a:rPr lang="en-US" sz="2400" b="0" i="0" u="none" strike="noStrike">
                          <a:solidFill>
                            <a:srgbClr val="000000"/>
                          </a:solidFill>
                          <a:effectLst/>
                          <a:latin typeface="Arial" panose="020B0604020202020204" pitchFamily="34" charset="0"/>
                        </a:rPr>
                        <a:t>3 x 64</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t">
                        <a:spcBef>
                          <a:spcPts val="0"/>
                        </a:spcBef>
                        <a:spcAft>
                          <a:spcPts val="0"/>
                        </a:spcAft>
                      </a:pPr>
                      <a:r>
                        <a:rPr lang="en-US" sz="2400" b="0" i="0" u="none" strike="noStrike" dirty="0">
                          <a:solidFill>
                            <a:srgbClr val="000000"/>
                          </a:solidFill>
                          <a:effectLst/>
                          <a:latin typeface="Arial" panose="020B0604020202020204" pitchFamily="34" charset="0"/>
                        </a:rPr>
                        <a:t>492</a:t>
                      </a:r>
                      <a:endParaRPr lang="en-US"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t">
                        <a:spcBef>
                          <a:spcPts val="0"/>
                        </a:spcBef>
                        <a:spcAft>
                          <a:spcPts val="0"/>
                        </a:spcAft>
                      </a:pPr>
                      <a:r>
                        <a:rPr lang="en-US" sz="2400" b="0" i="0" u="none" strike="noStrike">
                          <a:solidFill>
                            <a:srgbClr val="000000"/>
                          </a:solidFill>
                          <a:effectLst/>
                          <a:latin typeface="Arial" panose="020B0604020202020204" pitchFamily="34" charset="0"/>
                        </a:rPr>
                        <a:t>464</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t">
                        <a:spcBef>
                          <a:spcPts val="0"/>
                        </a:spcBef>
                        <a:spcAft>
                          <a:spcPts val="0"/>
                        </a:spcAft>
                      </a:pPr>
                      <a:r>
                        <a:rPr lang="en-US" sz="2400" b="0" i="0" u="none" strike="noStrike" dirty="0">
                          <a:solidFill>
                            <a:srgbClr val="000000"/>
                          </a:solidFill>
                          <a:effectLst/>
                          <a:latin typeface="Arial" panose="020B0604020202020204" pitchFamily="34" charset="0"/>
                        </a:rPr>
                        <a:t>0 to 2</a:t>
                      </a:r>
                      <a:endParaRPr lang="en-US"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t">
                        <a:spcBef>
                          <a:spcPts val="0"/>
                        </a:spcBef>
                        <a:spcAft>
                          <a:spcPts val="0"/>
                        </a:spcAft>
                      </a:pPr>
                      <a:r>
                        <a:rPr lang="en-US" sz="2400" b="0" i="0" u="none" strike="noStrike">
                          <a:solidFill>
                            <a:srgbClr val="000000"/>
                          </a:solidFill>
                          <a:effectLst/>
                          <a:latin typeface="Arial" panose="020B0604020202020204" pitchFamily="34" charset="0"/>
                        </a:rPr>
                        <a:t>16.84</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4437247"/>
                  </a:ext>
                </a:extLst>
              </a:tr>
              <a:tr h="595230">
                <a:tc>
                  <a:txBody>
                    <a:bodyPr/>
                    <a:lstStyle/>
                    <a:p>
                      <a:pPr algn="r" rtl="0" fontAlgn="t">
                        <a:spcBef>
                          <a:spcPts val="0"/>
                        </a:spcBef>
                        <a:spcAft>
                          <a:spcPts val="0"/>
                        </a:spcAft>
                      </a:pPr>
                      <a:r>
                        <a:rPr lang="en-US" sz="2400" b="0" i="0" u="none" strike="noStrike">
                          <a:solidFill>
                            <a:srgbClr val="000000"/>
                          </a:solidFill>
                          <a:effectLst/>
                          <a:latin typeface="Arial" panose="020B0604020202020204" pitchFamily="34" charset="0"/>
                        </a:rPr>
                        <a:t>64 x 64</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t">
                        <a:spcBef>
                          <a:spcPts val="0"/>
                        </a:spcBef>
                        <a:spcAft>
                          <a:spcPts val="0"/>
                        </a:spcAft>
                      </a:pPr>
                      <a:r>
                        <a:rPr lang="en-US" sz="2400" b="0" i="0" u="none" strike="noStrike" dirty="0">
                          <a:solidFill>
                            <a:srgbClr val="000000"/>
                          </a:solidFill>
                          <a:effectLst/>
                          <a:latin typeface="Arial" panose="020B0604020202020204" pitchFamily="34" charset="0"/>
                        </a:rPr>
                        <a:t>1656</a:t>
                      </a:r>
                      <a:endParaRPr lang="en-US"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t">
                        <a:spcBef>
                          <a:spcPts val="0"/>
                        </a:spcBef>
                        <a:spcAft>
                          <a:spcPts val="0"/>
                        </a:spcAft>
                      </a:pPr>
                      <a:r>
                        <a:rPr lang="en-US" sz="2400" b="0" i="0" u="none" strike="noStrike">
                          <a:solidFill>
                            <a:srgbClr val="000000"/>
                          </a:solidFill>
                          <a:effectLst/>
                          <a:latin typeface="Arial" panose="020B0604020202020204" pitchFamily="34" charset="0"/>
                        </a:rPr>
                        <a:t>512</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t">
                        <a:spcBef>
                          <a:spcPts val="0"/>
                        </a:spcBef>
                        <a:spcAft>
                          <a:spcPts val="0"/>
                        </a:spcAft>
                      </a:pPr>
                      <a:r>
                        <a:rPr lang="en-US" sz="2400" b="0" i="0" u="none" strike="noStrike" dirty="0">
                          <a:solidFill>
                            <a:srgbClr val="000000"/>
                          </a:solidFill>
                          <a:effectLst/>
                          <a:latin typeface="Arial" panose="020B0604020202020204" pitchFamily="34" charset="0"/>
                        </a:rPr>
                        <a:t>0 to 2</a:t>
                      </a:r>
                      <a:endParaRPr lang="en-US"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t">
                        <a:spcBef>
                          <a:spcPts val="0"/>
                        </a:spcBef>
                        <a:spcAft>
                          <a:spcPts val="0"/>
                        </a:spcAft>
                      </a:pPr>
                      <a:r>
                        <a:rPr lang="en-US" sz="2400" b="0" i="0" u="none" strike="noStrike">
                          <a:solidFill>
                            <a:srgbClr val="000000"/>
                          </a:solidFill>
                          <a:effectLst/>
                          <a:latin typeface="Arial" panose="020B0604020202020204" pitchFamily="34" charset="0"/>
                        </a:rPr>
                        <a:t>21.18</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6076500"/>
                  </a:ext>
                </a:extLst>
              </a:tr>
              <a:tr h="595230">
                <a:tc>
                  <a:txBody>
                    <a:bodyPr/>
                    <a:lstStyle/>
                    <a:p>
                      <a:pPr algn="r" rtl="0" fontAlgn="t">
                        <a:spcBef>
                          <a:spcPts val="0"/>
                        </a:spcBef>
                        <a:spcAft>
                          <a:spcPts val="0"/>
                        </a:spcAft>
                      </a:pPr>
                      <a:r>
                        <a:rPr lang="en-US" sz="2400" b="0" i="0" u="none" strike="noStrike">
                          <a:solidFill>
                            <a:srgbClr val="000000"/>
                          </a:solidFill>
                          <a:effectLst/>
                          <a:latin typeface="Arial" panose="020B0604020202020204" pitchFamily="34" charset="0"/>
                        </a:rPr>
                        <a:t>128 x 128</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t">
                        <a:spcBef>
                          <a:spcPts val="0"/>
                        </a:spcBef>
                        <a:spcAft>
                          <a:spcPts val="0"/>
                        </a:spcAft>
                      </a:pPr>
                      <a:r>
                        <a:rPr lang="en-US" sz="2400" b="0" i="0" u="none" strike="noStrike" dirty="0">
                          <a:solidFill>
                            <a:srgbClr val="000000"/>
                          </a:solidFill>
                          <a:effectLst/>
                          <a:latin typeface="Arial" panose="020B0604020202020204" pitchFamily="34" charset="0"/>
                        </a:rPr>
                        <a:t>4400</a:t>
                      </a:r>
                      <a:endParaRPr lang="en-US"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t">
                        <a:spcBef>
                          <a:spcPts val="0"/>
                        </a:spcBef>
                        <a:spcAft>
                          <a:spcPts val="0"/>
                        </a:spcAft>
                      </a:pPr>
                      <a:r>
                        <a:rPr lang="en-US" sz="2400" b="0" i="0" u="none" strike="noStrike">
                          <a:solidFill>
                            <a:srgbClr val="000000"/>
                          </a:solidFill>
                          <a:effectLst/>
                          <a:latin typeface="Arial" panose="020B0604020202020204" pitchFamily="34" charset="0"/>
                        </a:rPr>
                        <a:t>440</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t">
                        <a:spcBef>
                          <a:spcPts val="0"/>
                        </a:spcBef>
                        <a:spcAft>
                          <a:spcPts val="0"/>
                        </a:spcAft>
                      </a:pPr>
                      <a:r>
                        <a:rPr lang="en-US" sz="2400" b="0" i="0" u="none" strike="noStrike" dirty="0">
                          <a:solidFill>
                            <a:srgbClr val="000000"/>
                          </a:solidFill>
                          <a:effectLst/>
                          <a:latin typeface="Arial" panose="020B0604020202020204" pitchFamily="34" charset="0"/>
                        </a:rPr>
                        <a:t>0 to 2</a:t>
                      </a:r>
                      <a:endParaRPr lang="en-US"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t">
                        <a:spcBef>
                          <a:spcPts val="0"/>
                        </a:spcBef>
                        <a:spcAft>
                          <a:spcPts val="0"/>
                        </a:spcAft>
                      </a:pPr>
                      <a:r>
                        <a:rPr lang="en-US" sz="2400" b="0" i="0" u="none" strike="noStrike">
                          <a:solidFill>
                            <a:srgbClr val="000000"/>
                          </a:solidFill>
                          <a:effectLst/>
                          <a:latin typeface="Arial" panose="020B0604020202020204" pitchFamily="34" charset="0"/>
                        </a:rPr>
                        <a:t>20.71</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8455425"/>
                  </a:ext>
                </a:extLst>
              </a:tr>
              <a:tr h="595230">
                <a:tc>
                  <a:txBody>
                    <a:bodyPr/>
                    <a:lstStyle/>
                    <a:p>
                      <a:pPr algn="r" rtl="0" fontAlgn="t">
                        <a:spcBef>
                          <a:spcPts val="0"/>
                        </a:spcBef>
                        <a:spcAft>
                          <a:spcPts val="0"/>
                        </a:spcAft>
                      </a:pPr>
                      <a:r>
                        <a:rPr lang="en-US" sz="2400" b="0" i="0" u="none" strike="noStrike">
                          <a:solidFill>
                            <a:srgbClr val="000000"/>
                          </a:solidFill>
                          <a:effectLst/>
                          <a:latin typeface="Arial" panose="020B0604020202020204" pitchFamily="34" charset="0"/>
                        </a:rPr>
                        <a:t>256 x 256</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t">
                        <a:spcBef>
                          <a:spcPts val="0"/>
                        </a:spcBef>
                        <a:spcAft>
                          <a:spcPts val="0"/>
                        </a:spcAft>
                      </a:pPr>
                      <a:r>
                        <a:rPr lang="en-US" sz="2400" b="0" i="0" u="none" strike="noStrike" dirty="0">
                          <a:solidFill>
                            <a:srgbClr val="000000"/>
                          </a:solidFill>
                          <a:effectLst/>
                          <a:latin typeface="Arial" panose="020B0604020202020204" pitchFamily="34" charset="0"/>
                        </a:rPr>
                        <a:t>16624</a:t>
                      </a:r>
                      <a:endParaRPr lang="en-US"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t">
                        <a:spcBef>
                          <a:spcPts val="0"/>
                        </a:spcBef>
                        <a:spcAft>
                          <a:spcPts val="0"/>
                        </a:spcAft>
                      </a:pPr>
                      <a:r>
                        <a:rPr lang="en-US" sz="2400" b="0" i="0" u="none" strike="noStrike" dirty="0">
                          <a:solidFill>
                            <a:srgbClr val="000000"/>
                          </a:solidFill>
                          <a:effectLst/>
                          <a:latin typeface="Arial" panose="020B0604020202020204" pitchFamily="34" charset="0"/>
                        </a:rPr>
                        <a:t>494</a:t>
                      </a:r>
                      <a:endParaRPr lang="en-US"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t">
                        <a:spcBef>
                          <a:spcPts val="0"/>
                        </a:spcBef>
                        <a:spcAft>
                          <a:spcPts val="0"/>
                        </a:spcAft>
                      </a:pPr>
                      <a:r>
                        <a:rPr lang="en-US" sz="2400" b="0" i="0" u="none" strike="noStrike" dirty="0">
                          <a:solidFill>
                            <a:srgbClr val="000000"/>
                          </a:solidFill>
                          <a:effectLst/>
                          <a:latin typeface="Arial" panose="020B0604020202020204" pitchFamily="34" charset="0"/>
                        </a:rPr>
                        <a:t>0 to 2</a:t>
                      </a:r>
                      <a:endParaRPr lang="en-US"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t">
                        <a:spcBef>
                          <a:spcPts val="0"/>
                        </a:spcBef>
                        <a:spcAft>
                          <a:spcPts val="0"/>
                        </a:spcAft>
                      </a:pPr>
                      <a:r>
                        <a:rPr lang="en-US" sz="2400" b="0" i="0" u="none" strike="noStrike" dirty="0">
                          <a:solidFill>
                            <a:srgbClr val="000000"/>
                          </a:solidFill>
                          <a:effectLst/>
                          <a:latin typeface="Arial" panose="020B0604020202020204" pitchFamily="34" charset="0"/>
                        </a:rPr>
                        <a:t>21.77</a:t>
                      </a:r>
                      <a:endParaRPr lang="en-US"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5208650"/>
                  </a:ext>
                </a:extLst>
              </a:tr>
              <a:tr h="595230">
                <a:tc>
                  <a:txBody>
                    <a:bodyPr/>
                    <a:lstStyle/>
                    <a:p>
                      <a:pPr algn="r" rtl="0" fontAlgn="t">
                        <a:spcBef>
                          <a:spcPts val="0"/>
                        </a:spcBef>
                        <a:spcAft>
                          <a:spcPts val="0"/>
                        </a:spcAft>
                      </a:pPr>
                      <a:r>
                        <a:rPr lang="en-US" sz="2400" b="0" i="0" u="none" strike="noStrike">
                          <a:solidFill>
                            <a:srgbClr val="000000"/>
                          </a:solidFill>
                          <a:effectLst/>
                          <a:latin typeface="Arial" panose="020B0604020202020204" pitchFamily="34" charset="0"/>
                        </a:rPr>
                        <a:t>512 x 512</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t">
                        <a:spcBef>
                          <a:spcPts val="0"/>
                        </a:spcBef>
                        <a:spcAft>
                          <a:spcPts val="0"/>
                        </a:spcAft>
                      </a:pPr>
                      <a:r>
                        <a:rPr lang="en-US" sz="2400" b="0" i="0" u="none" strike="noStrike" dirty="0">
                          <a:solidFill>
                            <a:srgbClr val="000000"/>
                          </a:solidFill>
                          <a:effectLst/>
                          <a:latin typeface="Arial" panose="020B0604020202020204" pitchFamily="34" charset="0"/>
                        </a:rPr>
                        <a:t>64551</a:t>
                      </a:r>
                      <a:endParaRPr lang="en-US"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t">
                        <a:spcBef>
                          <a:spcPts val="0"/>
                        </a:spcBef>
                        <a:spcAft>
                          <a:spcPts val="0"/>
                        </a:spcAft>
                      </a:pPr>
                      <a:r>
                        <a:rPr lang="en-US" sz="2400" b="0" i="0" u="none" strike="noStrike" dirty="0">
                          <a:solidFill>
                            <a:srgbClr val="000000"/>
                          </a:solidFill>
                          <a:effectLst/>
                          <a:latin typeface="Arial" panose="020B0604020202020204" pitchFamily="34" charset="0"/>
                        </a:rPr>
                        <a:t>706</a:t>
                      </a:r>
                      <a:endParaRPr lang="en-US"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t">
                        <a:spcBef>
                          <a:spcPts val="0"/>
                        </a:spcBef>
                        <a:spcAft>
                          <a:spcPts val="0"/>
                        </a:spcAft>
                      </a:pPr>
                      <a:r>
                        <a:rPr lang="en-US" sz="2400" b="0" i="0" u="none" strike="noStrike" dirty="0">
                          <a:solidFill>
                            <a:srgbClr val="000000"/>
                          </a:solidFill>
                          <a:effectLst/>
                          <a:latin typeface="Arial" panose="020B0604020202020204" pitchFamily="34" charset="0"/>
                        </a:rPr>
                        <a:t>0 to 2</a:t>
                      </a:r>
                      <a:endParaRPr lang="en-US"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rtl="0" fontAlgn="t">
                        <a:spcBef>
                          <a:spcPts val="0"/>
                        </a:spcBef>
                        <a:spcAft>
                          <a:spcPts val="0"/>
                        </a:spcAft>
                      </a:pPr>
                      <a:r>
                        <a:rPr lang="en-US" sz="2400" b="0" i="0" u="none" strike="noStrike" dirty="0">
                          <a:solidFill>
                            <a:srgbClr val="000000"/>
                          </a:solidFill>
                          <a:effectLst/>
                          <a:latin typeface="Arial" panose="020B0604020202020204" pitchFamily="34" charset="0"/>
                        </a:rPr>
                        <a:t>25.52</a:t>
                      </a:r>
                      <a:endParaRPr lang="en-US"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0951497"/>
                  </a:ext>
                </a:extLst>
              </a:tr>
            </a:tbl>
          </a:graphicData>
        </a:graphic>
      </p:graphicFrame>
      <p:sp>
        <p:nvSpPr>
          <p:cNvPr id="60" name="Rectangle 1">
            <a:extLst>
              <a:ext uri="{FF2B5EF4-FFF2-40B4-BE49-F238E27FC236}">
                <a16:creationId xmlns:a16="http://schemas.microsoft.com/office/drawing/2014/main" id="{F64102E5-61FA-F042-AE6B-4B4D3A3CA4EB}"/>
              </a:ext>
            </a:extLst>
          </p:cNvPr>
          <p:cNvSpPr>
            <a:spLocks noChangeArrowheads="1"/>
          </p:cNvSpPr>
          <p:nvPr/>
        </p:nvSpPr>
        <p:spPr bwMode="auto">
          <a:xfrm>
            <a:off x="12811384" y="19606635"/>
            <a:ext cx="6533536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TextBox 61">
            <a:extLst>
              <a:ext uri="{FF2B5EF4-FFF2-40B4-BE49-F238E27FC236}">
                <a16:creationId xmlns:a16="http://schemas.microsoft.com/office/drawing/2014/main" id="{3C2AEFC0-7438-8843-A891-8858BE7F1E02}"/>
              </a:ext>
            </a:extLst>
          </p:cNvPr>
          <p:cNvSpPr txBox="1"/>
          <p:nvPr/>
        </p:nvSpPr>
        <p:spPr>
          <a:xfrm>
            <a:off x="12811381" y="24643365"/>
            <a:ext cx="10740127" cy="3257174"/>
          </a:xfrm>
          <a:prstGeom prst="rect">
            <a:avLst/>
          </a:prstGeom>
          <a:noFill/>
        </p:spPr>
        <p:txBody>
          <a:bodyPr wrap="square" rtlCol="0">
            <a:spAutoFit/>
          </a:bodyPr>
          <a:lstStyle/>
          <a:p>
            <a:pPr algn="just">
              <a:lnSpc>
                <a:spcPct val="150000"/>
              </a:lnSpc>
            </a:pPr>
            <a:r>
              <a:rPr lang="en-US" sz="2800" dirty="0">
                <a:latin typeface="Encode Sans Wide" panose="02000000000000000000" pitchFamily="2" charset="77"/>
                <a:cs typeface="Times New Roman" panose="02020603050405020304" pitchFamily="18" charset="0"/>
              </a:rPr>
              <a:t>We choose to go with the second approach. Even though the loading time for a single weight for the second approach is more than that of the first approach the difference is almost unnoticeable in real-world usage (see table above), but it reduces a big portion of initial loading time when loading the visualization for each layer.</a:t>
            </a:r>
          </a:p>
        </p:txBody>
      </p:sp>
      <p:grpSp>
        <p:nvGrpSpPr>
          <p:cNvPr id="63" name="Group 62" descr="Section Header and gold boundless bar">
            <a:extLst>
              <a:ext uri="{FF2B5EF4-FFF2-40B4-BE49-F238E27FC236}">
                <a16:creationId xmlns:a16="http://schemas.microsoft.com/office/drawing/2014/main" id="{602A454A-8811-5D49-803E-B8EA6F0E251A}"/>
              </a:ext>
            </a:extLst>
          </p:cNvPr>
          <p:cNvGrpSpPr/>
          <p:nvPr/>
        </p:nvGrpSpPr>
        <p:grpSpPr>
          <a:xfrm>
            <a:off x="24264826" y="10572251"/>
            <a:ext cx="7747000" cy="1004842"/>
            <a:chOff x="8956548" y="11722607"/>
            <a:chExt cx="6972300" cy="904358"/>
          </a:xfrm>
        </p:grpSpPr>
        <p:sp>
          <p:nvSpPr>
            <p:cNvPr id="64" name="TextBox 63" descr="Section Header placeholder">
              <a:extLst>
                <a:ext uri="{FF2B5EF4-FFF2-40B4-BE49-F238E27FC236}">
                  <a16:creationId xmlns:a16="http://schemas.microsoft.com/office/drawing/2014/main" id="{2F8516F6-24AA-1642-AED5-5760DF173918}"/>
                </a:ext>
              </a:extLst>
            </p:cNvPr>
            <p:cNvSpPr txBox="1"/>
            <p:nvPr/>
          </p:nvSpPr>
          <p:spPr>
            <a:xfrm>
              <a:off x="8956548" y="11722607"/>
              <a:ext cx="6972300" cy="698614"/>
            </a:xfrm>
            <a:prstGeom prst="rect">
              <a:avLst/>
            </a:prstGeom>
            <a:noFill/>
          </p:spPr>
          <p:txBody>
            <a:bodyPr wrap="square" rtlCol="0">
              <a:spAutoFit/>
            </a:bodyPr>
            <a:lstStyle/>
            <a:p>
              <a:r>
                <a:rPr lang="en-US" sz="4444" b="1" dirty="0">
                  <a:latin typeface="Encode Sans Normal Black" charset="0"/>
                  <a:ea typeface="Encode Sans Normal Black" charset="0"/>
                  <a:cs typeface="Encode Sans Normal Black" charset="0"/>
                </a:rPr>
                <a:t>Modularity</a:t>
              </a:r>
            </a:p>
          </p:txBody>
        </p:sp>
        <p:pic>
          <p:nvPicPr>
            <p:cNvPr id="65" name="Picture 64" descr="gold boundless bar">
              <a:extLst>
                <a:ext uri="{FF2B5EF4-FFF2-40B4-BE49-F238E27FC236}">
                  <a16:creationId xmlns:a16="http://schemas.microsoft.com/office/drawing/2014/main" id="{42DEB4AE-434A-0E45-8813-19C21506B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pic>
        <p:nvPicPr>
          <p:cNvPr id="67" name="Picture 66">
            <a:extLst>
              <a:ext uri="{FF2B5EF4-FFF2-40B4-BE49-F238E27FC236}">
                <a16:creationId xmlns:a16="http://schemas.microsoft.com/office/drawing/2014/main" id="{898A9471-2231-9540-A463-4DF3E488AE95}"/>
              </a:ext>
            </a:extLst>
          </p:cNvPr>
          <p:cNvPicPr>
            <a:picLocks noChangeAspect="1"/>
          </p:cNvPicPr>
          <p:nvPr/>
        </p:nvPicPr>
        <p:blipFill>
          <a:blip r:embed="rId8"/>
          <a:stretch>
            <a:fillRect/>
          </a:stretch>
        </p:blipFill>
        <p:spPr>
          <a:xfrm>
            <a:off x="24978717" y="16171434"/>
            <a:ext cx="3704734" cy="13238638"/>
          </a:xfrm>
          <a:prstGeom prst="rect">
            <a:avLst/>
          </a:prstGeom>
        </p:spPr>
      </p:pic>
      <p:grpSp>
        <p:nvGrpSpPr>
          <p:cNvPr id="74" name="Group 73">
            <a:extLst>
              <a:ext uri="{FF2B5EF4-FFF2-40B4-BE49-F238E27FC236}">
                <a16:creationId xmlns:a16="http://schemas.microsoft.com/office/drawing/2014/main" id="{CBFE5AF6-98DD-F24D-99B9-9DE760874FE5}"/>
              </a:ext>
            </a:extLst>
          </p:cNvPr>
          <p:cNvGrpSpPr/>
          <p:nvPr/>
        </p:nvGrpSpPr>
        <p:grpSpPr>
          <a:xfrm>
            <a:off x="32803812" y="16171434"/>
            <a:ext cx="1101248" cy="12837157"/>
            <a:chOff x="27284762" y="-8771289"/>
            <a:chExt cx="2600960" cy="34881358"/>
          </a:xfrm>
        </p:grpSpPr>
        <p:pic>
          <p:nvPicPr>
            <p:cNvPr id="71" name="Picture 70" descr="A picture containing screenshot&#10;&#10;Description automatically generated">
              <a:extLst>
                <a:ext uri="{FF2B5EF4-FFF2-40B4-BE49-F238E27FC236}">
                  <a16:creationId xmlns:a16="http://schemas.microsoft.com/office/drawing/2014/main" id="{E045C04A-2DC2-2C4D-9E5B-0741ECABE7A3}"/>
                </a:ext>
              </a:extLst>
            </p:cNvPr>
            <p:cNvPicPr>
              <a:picLocks noChangeAspect="1"/>
            </p:cNvPicPr>
            <p:nvPr/>
          </p:nvPicPr>
          <p:blipFill>
            <a:blip r:embed="rId9"/>
            <a:stretch>
              <a:fillRect/>
            </a:stretch>
          </p:blipFill>
          <p:spPr>
            <a:xfrm>
              <a:off x="27284762" y="20489559"/>
              <a:ext cx="2600960" cy="5620510"/>
            </a:xfrm>
            <a:prstGeom prst="rect">
              <a:avLst/>
            </a:prstGeom>
          </p:spPr>
        </p:pic>
        <p:pic>
          <p:nvPicPr>
            <p:cNvPr id="73" name="Picture 72">
              <a:extLst>
                <a:ext uri="{FF2B5EF4-FFF2-40B4-BE49-F238E27FC236}">
                  <a16:creationId xmlns:a16="http://schemas.microsoft.com/office/drawing/2014/main" id="{DF0E8865-EC7A-F147-A70D-688B0FAC99F7}"/>
                </a:ext>
              </a:extLst>
            </p:cNvPr>
            <p:cNvPicPr>
              <a:picLocks noChangeAspect="1"/>
            </p:cNvPicPr>
            <p:nvPr/>
          </p:nvPicPr>
          <p:blipFill>
            <a:blip r:embed="rId10"/>
            <a:stretch>
              <a:fillRect/>
            </a:stretch>
          </p:blipFill>
          <p:spPr>
            <a:xfrm>
              <a:off x="27284762" y="-8771289"/>
              <a:ext cx="2600960" cy="29260800"/>
            </a:xfrm>
            <a:prstGeom prst="rect">
              <a:avLst/>
            </a:prstGeom>
          </p:spPr>
        </p:pic>
      </p:grpSp>
      <p:sp>
        <p:nvSpPr>
          <p:cNvPr id="75" name="Right Arrow 74">
            <a:extLst>
              <a:ext uri="{FF2B5EF4-FFF2-40B4-BE49-F238E27FC236}">
                <a16:creationId xmlns:a16="http://schemas.microsoft.com/office/drawing/2014/main" id="{D8BEC26F-D538-4147-A6D5-CFCD979A8E98}"/>
              </a:ext>
            </a:extLst>
          </p:cNvPr>
          <p:cNvSpPr/>
          <p:nvPr/>
        </p:nvSpPr>
        <p:spPr>
          <a:xfrm>
            <a:off x="28729171" y="23056491"/>
            <a:ext cx="2972008" cy="1605420"/>
          </a:xfrm>
          <a:prstGeom prst="rightArrow">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20CAC121-7CA7-CE40-86A5-3FFF447D1444}"/>
              </a:ext>
            </a:extLst>
          </p:cNvPr>
          <p:cNvSpPr txBox="1"/>
          <p:nvPr/>
        </p:nvSpPr>
        <p:spPr>
          <a:xfrm>
            <a:off x="28659802" y="20903006"/>
            <a:ext cx="3110745" cy="2270109"/>
          </a:xfrm>
          <a:prstGeom prst="rect">
            <a:avLst/>
          </a:prstGeom>
          <a:noFill/>
        </p:spPr>
        <p:txBody>
          <a:bodyPr wrap="square" rtlCol="0">
            <a:spAutoFit/>
          </a:bodyPr>
          <a:lstStyle/>
          <a:p>
            <a:pPr algn="just">
              <a:lnSpc>
                <a:spcPct val="150000"/>
              </a:lnSpc>
            </a:pPr>
            <a:r>
              <a:rPr lang="en-US" sz="1600" dirty="0">
                <a:latin typeface="Encode Sans Wide" panose="02000000000000000000" pitchFamily="2" charset="77"/>
                <a:cs typeface="Times New Roman" panose="02020603050405020304" pitchFamily="18" charset="0"/>
              </a:rPr>
              <a:t>Switch out the underlying neural network from </a:t>
            </a:r>
            <a:r>
              <a:rPr lang="en-US" sz="1600" dirty="0" err="1">
                <a:latin typeface="Encode Sans Wide" panose="02000000000000000000" pitchFamily="2" charset="77"/>
                <a:cs typeface="Times New Roman" panose="02020603050405020304" pitchFamily="18" charset="0"/>
              </a:rPr>
              <a:t>AlexNet</a:t>
            </a:r>
            <a:r>
              <a:rPr lang="en-US" sz="1600" dirty="0">
                <a:latin typeface="Encode Sans Wide" panose="02000000000000000000" pitchFamily="2" charset="77"/>
                <a:cs typeface="Times New Roman" panose="02020603050405020304" pitchFamily="18" charset="0"/>
              </a:rPr>
              <a:t> to VGG by replacing VGG’s own sequential convolutional part with our own </a:t>
            </a:r>
            <a:r>
              <a:rPr lang="en-US" sz="1600" dirty="0" err="1">
                <a:latin typeface="Encode Sans Wide" panose="02000000000000000000" pitchFamily="2" charset="77"/>
                <a:cs typeface="Times New Roman" panose="02020603050405020304" pitchFamily="18" charset="0"/>
              </a:rPr>
              <a:t>VisualizableSequential</a:t>
            </a:r>
            <a:r>
              <a:rPr lang="en-US" sz="1600" dirty="0">
                <a:latin typeface="Encode Sans Wide" panose="02000000000000000000" pitchFamily="2" charset="77"/>
                <a:cs typeface="Times New Roman" panose="02020603050405020304" pitchFamily="18" charset="0"/>
              </a:rPr>
              <a:t> module with the same layout.</a:t>
            </a:r>
          </a:p>
        </p:txBody>
      </p:sp>
      <p:sp>
        <p:nvSpPr>
          <p:cNvPr id="78" name="TextBox 77">
            <a:extLst>
              <a:ext uri="{FF2B5EF4-FFF2-40B4-BE49-F238E27FC236}">
                <a16:creationId xmlns:a16="http://schemas.microsoft.com/office/drawing/2014/main" id="{C3BC1E96-6DE5-E243-A570-6C7A104B6CC4}"/>
              </a:ext>
            </a:extLst>
          </p:cNvPr>
          <p:cNvSpPr txBox="1"/>
          <p:nvPr/>
        </p:nvSpPr>
        <p:spPr>
          <a:xfrm>
            <a:off x="24264826" y="11692482"/>
            <a:ext cx="10740127" cy="3903504"/>
          </a:xfrm>
          <a:prstGeom prst="rect">
            <a:avLst/>
          </a:prstGeom>
          <a:noFill/>
        </p:spPr>
        <p:txBody>
          <a:bodyPr wrap="square" rtlCol="0">
            <a:spAutoFit/>
          </a:bodyPr>
          <a:lstStyle/>
          <a:p>
            <a:pPr algn="just">
              <a:lnSpc>
                <a:spcPct val="150000"/>
              </a:lnSpc>
            </a:pPr>
            <a:r>
              <a:rPr lang="en-US" sz="2800" dirty="0">
                <a:latin typeface="Encode Sans Wide" panose="02000000000000000000" pitchFamily="2" charset="77"/>
                <a:cs typeface="Times New Roman" panose="02020603050405020304" pitchFamily="18" charset="0"/>
              </a:rPr>
              <a:t>One of the main reason we build this tool is to have a generalizable visualizer that works across sequential CNNs. We have created a </a:t>
            </a:r>
            <a:r>
              <a:rPr lang="en-US" sz="2800" dirty="0" err="1">
                <a:latin typeface="Encode Sans Wide" panose="02000000000000000000" pitchFamily="2" charset="77"/>
                <a:cs typeface="Times New Roman" panose="02020603050405020304" pitchFamily="18" charset="0"/>
              </a:rPr>
              <a:t>VisualizableSequential</a:t>
            </a:r>
            <a:r>
              <a:rPr lang="en-US" sz="2800" dirty="0">
                <a:latin typeface="Encode Sans Wide" panose="02000000000000000000" pitchFamily="2" charset="77"/>
                <a:cs typeface="Times New Roman" panose="02020603050405020304" pitchFamily="18" charset="0"/>
              </a:rPr>
              <a:t> module that can be used to replace the original network’s own Sequential of convolutional layers. Then, it extract the input, output, and weights to visualize them when plugging the network into this application.</a:t>
            </a:r>
          </a:p>
        </p:txBody>
      </p:sp>
      <p:pic>
        <p:nvPicPr>
          <p:cNvPr id="80" name="Picture 79" descr="A screenshot of a cell phone&#10;&#10;Description automatically generated">
            <a:extLst>
              <a:ext uri="{FF2B5EF4-FFF2-40B4-BE49-F238E27FC236}">
                <a16:creationId xmlns:a16="http://schemas.microsoft.com/office/drawing/2014/main" id="{305D507F-4A34-5D41-9E3D-017D94BE2084}"/>
              </a:ext>
            </a:extLst>
          </p:cNvPr>
          <p:cNvPicPr>
            <a:picLocks noChangeAspect="1"/>
          </p:cNvPicPr>
          <p:nvPr/>
        </p:nvPicPr>
        <p:blipFill>
          <a:blip r:embed="rId11"/>
          <a:stretch>
            <a:fillRect/>
          </a:stretch>
        </p:blipFill>
        <p:spPr>
          <a:xfrm>
            <a:off x="14022498" y="18366145"/>
            <a:ext cx="8988203" cy="6027803"/>
          </a:xfrm>
          <a:prstGeom prst="rect">
            <a:avLst/>
          </a:prstGeom>
        </p:spPr>
      </p:pic>
      <p:sp>
        <p:nvSpPr>
          <p:cNvPr id="81" name="TextBox 80">
            <a:extLst>
              <a:ext uri="{FF2B5EF4-FFF2-40B4-BE49-F238E27FC236}">
                <a16:creationId xmlns:a16="http://schemas.microsoft.com/office/drawing/2014/main" id="{2E8988E7-0B3D-004B-8CBB-870BC26690E1}"/>
              </a:ext>
            </a:extLst>
          </p:cNvPr>
          <p:cNvSpPr txBox="1"/>
          <p:nvPr/>
        </p:nvSpPr>
        <p:spPr>
          <a:xfrm>
            <a:off x="24443634" y="4011600"/>
            <a:ext cx="10740127" cy="954107"/>
          </a:xfrm>
          <a:prstGeom prst="rect">
            <a:avLst/>
          </a:prstGeom>
          <a:noFill/>
        </p:spPr>
        <p:txBody>
          <a:bodyPr wrap="square" rtlCol="0">
            <a:spAutoFit/>
          </a:bodyPr>
          <a:lstStyle/>
          <a:p>
            <a:pPr algn="just"/>
            <a:r>
              <a:rPr lang="en-US" sz="2800" dirty="0">
                <a:latin typeface="Encode Sans Wide" panose="02000000000000000000" pitchFamily="2" charset="77"/>
                <a:cs typeface="Times New Roman" panose="02020603050405020304" pitchFamily="18" charset="0"/>
              </a:rPr>
              <a:t>Table comparing the performance of loading visualization and loading single weight of both approaches.</a:t>
            </a:r>
          </a:p>
        </p:txBody>
      </p:sp>
    </p:spTree>
    <p:extLst>
      <p:ext uri="{BB962C8B-B14F-4D97-AF65-F5344CB8AC3E}">
        <p14:creationId xmlns:p14="http://schemas.microsoft.com/office/powerpoint/2010/main" val="66767498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683</TotalTime>
  <Words>566</Words>
  <Application>Microsoft Macintosh PowerPoint</Application>
  <PresentationFormat>Custom</PresentationFormat>
  <Paragraphs>54</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Calibri Light</vt:lpstr>
      <vt:lpstr>Encode Sans Normal</vt:lpstr>
      <vt:lpstr>Encode Sans Normal Black</vt:lpstr>
      <vt:lpstr>Encode Sans Wide</vt:lpstr>
      <vt:lpstr>Times New Roman</vt:lpstr>
      <vt:lpstr>Office Theme</vt:lpstr>
      <vt:lpstr>What makes a flower its kind.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makes a flower its kind?</dc:title>
  <dc:creator>Chanwut Kittivorawong</dc:creator>
  <cp:lastModifiedBy>Chanwut Kittivorawong</cp:lastModifiedBy>
  <cp:revision>23</cp:revision>
  <dcterms:created xsi:type="dcterms:W3CDTF">2019-12-04T10:31:12Z</dcterms:created>
  <dcterms:modified xsi:type="dcterms:W3CDTF">2019-12-04T21:54:35Z</dcterms:modified>
</cp:coreProperties>
</file>